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09A250-FF31-4206-8172-F9D3106AACB1}" type="datetimeFigureOut">
              <a:rPr lang="en-US" dirty="0"/>
              <a:t>8/30/2026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09A250-FF31-4206-8172-F9D3106AACB1}" type="datetimeFigureOut">
              <a:rPr lang="en-US" dirty="0"/>
              <a:t>8/30/2026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8/30/2026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8/30/2026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8/30/2026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8/30/2026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8/30/2026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09A250-FF31-4206-8172-F9D3106AACB1}" type="datetimeFigureOut">
              <a:rPr lang="en-US" dirty="0"/>
              <a:t>8/30/2026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5F4AF-1EC2-450D-9226-9CF3EF7742F9}"/>
              </a:ext>
            </a:extLst>
          </p:cNvPr>
          <p:cNvSpPr>
            <a:spLocks noGrp="1"/>
          </p:cNvSpPr>
          <p:nvPr>
            <p:ph type="ctrTitle"/>
          </p:nvPr>
        </p:nvSpPr>
        <p:spPr>
          <a:xfrm>
            <a:off x="1154954" y="1800225"/>
            <a:ext cx="9913095" cy="2152650"/>
          </a:xfrm>
        </p:spPr>
        <p:txBody>
          <a:bodyPr/>
          <a:lstStyle/>
          <a:p>
            <a:pPr algn="ctr"/>
            <a:br>
              <a:rPr lang="en-GB" b="1" dirty="0">
                <a:latin typeface="Calibri" panose="020F0502020204030204" pitchFamily="34" charset="0"/>
                <a:ea typeface="Calibri" panose="020F0502020204030204" pitchFamily="34" charset="0"/>
                <a:cs typeface="Calibri" panose="020F0502020204030204" pitchFamily="34" charset="0"/>
              </a:rPr>
            </a:br>
            <a:br>
              <a:rPr lang="en-GB" b="1" dirty="0">
                <a:latin typeface="Calibri" panose="020F0502020204030204" pitchFamily="34" charset="0"/>
                <a:ea typeface="Calibri" panose="020F0502020204030204" pitchFamily="34" charset="0"/>
                <a:cs typeface="Calibri" panose="020F0502020204030204" pitchFamily="34" charset="0"/>
              </a:rPr>
            </a:br>
            <a:r>
              <a:rPr lang="en-GB" b="1" dirty="0">
                <a:latin typeface="Calibri" panose="020F0502020204030204" pitchFamily="34" charset="0"/>
                <a:ea typeface="Calibri" panose="020F0502020204030204" pitchFamily="34" charset="0"/>
                <a:cs typeface="Calibri" panose="020F0502020204030204" pitchFamily="34" charset="0"/>
              </a:rPr>
              <a:t>RSHE at Stickland’s</a:t>
            </a:r>
            <a:br>
              <a:rPr lang="en-GB" b="1" dirty="0">
                <a:latin typeface="Calibri" panose="020F0502020204030204" pitchFamily="34" charset="0"/>
                <a:ea typeface="Calibri" panose="020F0502020204030204" pitchFamily="34" charset="0"/>
                <a:cs typeface="Calibri" panose="020F0502020204030204" pitchFamily="34" charset="0"/>
              </a:rPr>
            </a:br>
            <a:r>
              <a:rPr lang="en-GB" sz="3600" b="1" dirty="0">
                <a:latin typeface="Calibri" panose="020F0502020204030204" pitchFamily="34" charset="0"/>
                <a:ea typeface="Calibri" panose="020F0502020204030204" pitchFamily="34" charset="0"/>
                <a:cs typeface="Calibri" panose="020F0502020204030204" pitchFamily="34" charset="0"/>
              </a:rPr>
              <a:t>Kapow Scheme of Work</a:t>
            </a:r>
          </a:p>
        </p:txBody>
      </p:sp>
    </p:spTree>
    <p:extLst>
      <p:ext uri="{BB962C8B-B14F-4D97-AF65-F5344CB8AC3E}">
        <p14:creationId xmlns:p14="http://schemas.microsoft.com/office/powerpoint/2010/main" val="3784714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FE58CA-74EB-4C7F-83ED-5020B7F75E9E}"/>
              </a:ext>
            </a:extLst>
          </p:cNvPr>
          <p:cNvSpPr/>
          <p:nvPr/>
        </p:nvSpPr>
        <p:spPr>
          <a:xfrm>
            <a:off x="309563" y="512713"/>
            <a:ext cx="11572874" cy="5016758"/>
          </a:xfrm>
          <a:prstGeom prst="rect">
            <a:avLst/>
          </a:prstGeom>
        </p:spPr>
        <p:txBody>
          <a:bodyPr wrap="square">
            <a:spAutoFit/>
          </a:bodyPr>
          <a:lstStyle/>
          <a:p>
            <a:pPr algn="ctr" fontAlgn="base"/>
            <a:r>
              <a:rPr lang="en-GB" sz="3200" b="1" dirty="0">
                <a:latin typeface="Calibri" panose="020F0502020204030204" pitchFamily="34" charset="0"/>
                <a:ea typeface="Calibri" panose="020F0502020204030204" pitchFamily="34" charset="0"/>
                <a:cs typeface="Calibri" panose="020F0502020204030204" pitchFamily="34" charset="0"/>
              </a:rPr>
              <a:t>Teaching RSE is a legal requirement</a:t>
            </a:r>
          </a:p>
          <a:p>
            <a:pPr algn="ctr" fontAlgn="base"/>
            <a:endParaRPr lang="en-GB" sz="3200" b="1" dirty="0">
              <a:latin typeface="Calibri" panose="020F0502020204030204" pitchFamily="34" charset="0"/>
              <a:ea typeface="Calibri" panose="020F0502020204030204" pitchFamily="34" charset="0"/>
              <a:cs typeface="Calibri" panose="020F0502020204030204" pitchFamily="34" charset="0"/>
            </a:endParaRP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Relationships Education is statutory in all primary schools</a:t>
            </a: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Health Education is statutory in all primary schools</a:t>
            </a: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Puberty is taught through both the statutory Health Education and the Science curriculum</a:t>
            </a: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Human reproduction is taught through the statutory Science </a:t>
            </a:r>
          </a:p>
          <a:p>
            <a:pPr fontAlgn="base"/>
            <a:r>
              <a:rPr lang="en-GB" sz="3200" dirty="0">
                <a:latin typeface="Calibri" panose="020F0502020204030204" pitchFamily="34" charset="0"/>
                <a:ea typeface="Calibri" panose="020F0502020204030204" pitchFamily="34" charset="0"/>
                <a:cs typeface="Calibri" panose="020F0502020204030204" pitchFamily="34" charset="0"/>
              </a:rPr>
              <a:t>     curriculum</a:t>
            </a: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Any additional sex education in primary is a school choice and is not statutory</a:t>
            </a:r>
            <a:endParaRPr lang="en-GB" sz="3200" b="0" i="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334564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BBC75D8-D1C8-4623-B592-764340831DFF}"/>
              </a:ext>
            </a:extLst>
          </p:cNvPr>
          <p:cNvSpPr/>
          <p:nvPr/>
        </p:nvSpPr>
        <p:spPr>
          <a:xfrm>
            <a:off x="552451" y="463540"/>
            <a:ext cx="11229974" cy="6001643"/>
          </a:xfrm>
          <a:prstGeom prst="rect">
            <a:avLst/>
          </a:prstGeom>
        </p:spPr>
        <p:txBody>
          <a:bodyPr wrap="square">
            <a:spAutoFit/>
          </a:bodyPr>
          <a:lstStyle/>
          <a:p>
            <a:pPr algn="ctr" fontAlgn="base"/>
            <a:r>
              <a:rPr lang="en-GB" sz="3200" b="1" dirty="0">
                <a:latin typeface="Calibri" panose="020F0502020204030204" pitchFamily="34" charset="0"/>
                <a:ea typeface="Calibri" panose="020F0502020204030204" pitchFamily="34" charset="0"/>
                <a:cs typeface="Calibri" panose="020F0502020204030204" pitchFamily="34" charset="0"/>
              </a:rPr>
              <a:t>Benefits of RSHE teaching</a:t>
            </a:r>
          </a:p>
          <a:p>
            <a:pPr algn="ctr" fontAlgn="base"/>
            <a:endParaRPr lang="en-GB" sz="3200" b="1" dirty="0">
              <a:latin typeface="Calibri" panose="020F0502020204030204" pitchFamily="34" charset="0"/>
              <a:ea typeface="Calibri" panose="020F0502020204030204" pitchFamily="34" charset="0"/>
              <a:cs typeface="Calibri" panose="020F0502020204030204" pitchFamily="34" charset="0"/>
            </a:endParaRPr>
          </a:p>
          <a:p>
            <a:pPr fontAlgn="base"/>
            <a:r>
              <a:rPr lang="en-GB" sz="3200" dirty="0">
                <a:latin typeface="Calibri" panose="020F0502020204030204" pitchFamily="34" charset="0"/>
                <a:ea typeface="Calibri" panose="020F0502020204030204" pitchFamily="34" charset="0"/>
                <a:cs typeface="Calibri" panose="020F0502020204030204" pitchFamily="34" charset="0"/>
              </a:rPr>
              <a:t>RSHE supports pupils to:</a:t>
            </a: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Build positive, respectful relationships</a:t>
            </a: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Understand how to stay safe, including online</a:t>
            </a: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Develop knowledge and habits that support health and wellbeing</a:t>
            </a: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Understand change and growing up in an age-appropriate way</a:t>
            </a: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Prepare for the opportunities and responsibilities of later life</a:t>
            </a:r>
          </a:p>
          <a:p>
            <a:pPr fontAlgn="base">
              <a:buFont typeface="Arial" panose="020B0604020202020204" pitchFamily="34" charset="0"/>
              <a:buChar char="•"/>
            </a:pPr>
            <a:endParaRPr lang="en-GB" sz="3200" dirty="0">
              <a:latin typeface="Calibri" panose="020F0502020204030204" pitchFamily="34" charset="0"/>
              <a:ea typeface="Calibri" panose="020F0502020204030204" pitchFamily="34" charset="0"/>
              <a:cs typeface="Calibri" panose="020F0502020204030204" pitchFamily="34" charset="0"/>
            </a:endParaRPr>
          </a:p>
          <a:p>
            <a:pPr algn="ctr" fontAlgn="base"/>
            <a:r>
              <a:rPr lang="en-GB" sz="3200" b="1" dirty="0">
                <a:latin typeface="Calibri" panose="020F0502020204030204" pitchFamily="34" charset="0"/>
                <a:ea typeface="Calibri" panose="020F0502020204030204" pitchFamily="34" charset="0"/>
                <a:cs typeface="Calibri" panose="020F0502020204030204" pitchFamily="34" charset="0"/>
              </a:rPr>
              <a:t>RSHE supports pupils' wellbeing, safety and personal development</a:t>
            </a:r>
            <a:endParaRPr lang="en-GB" sz="3200" b="1" i="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26957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F4F155-1CD8-478E-AE0C-4A9F0E77B465}"/>
              </a:ext>
            </a:extLst>
          </p:cNvPr>
          <p:cNvSpPr/>
          <p:nvPr/>
        </p:nvSpPr>
        <p:spPr>
          <a:xfrm>
            <a:off x="438150" y="547985"/>
            <a:ext cx="11334749" cy="6832640"/>
          </a:xfrm>
          <a:prstGeom prst="rect">
            <a:avLst/>
          </a:prstGeom>
        </p:spPr>
        <p:txBody>
          <a:bodyPr wrap="square">
            <a:spAutoFit/>
          </a:bodyPr>
          <a:lstStyle/>
          <a:p>
            <a:pPr algn="ctr" fontAlgn="base"/>
            <a:r>
              <a:rPr lang="en-GB" sz="2800" b="1" dirty="0">
                <a:latin typeface="Calibri" panose="020F0502020204030204" pitchFamily="34" charset="0"/>
                <a:ea typeface="Calibri" panose="020F0502020204030204" pitchFamily="34" charset="0"/>
                <a:cs typeface="Calibri" panose="020F0502020204030204" pitchFamily="34" charset="0"/>
              </a:rPr>
              <a:t>Statutory Relationship Education covers:</a:t>
            </a:r>
          </a:p>
          <a:p>
            <a:pPr fontAlgn="base"/>
            <a:r>
              <a:rPr lang="en-GB" sz="2800" u="sng" dirty="0">
                <a:latin typeface="Calibri" panose="020F0502020204030204" pitchFamily="34" charset="0"/>
                <a:ea typeface="Calibri" panose="020F0502020204030204" pitchFamily="34" charset="0"/>
                <a:cs typeface="Calibri" panose="020F0502020204030204" pitchFamily="34" charset="0"/>
              </a:rPr>
              <a:t>Families and people who care for me</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Families can look very different</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Families should offer love, security and stability</a:t>
            </a:r>
          </a:p>
          <a:p>
            <a:pPr fontAlgn="base">
              <a:buFont typeface="Arial" panose="020B0604020202020204" pitchFamily="34" charset="0"/>
              <a:buChar char="•"/>
            </a:pPr>
            <a:endParaRPr lang="en-GB" sz="2800" b="0" i="0" dirty="0">
              <a:effectLst/>
              <a:latin typeface="Calibri" panose="020F0502020204030204" pitchFamily="34" charset="0"/>
              <a:ea typeface="Calibri" panose="020F0502020204030204" pitchFamily="34" charset="0"/>
              <a:cs typeface="Calibri" panose="020F0502020204030204" pitchFamily="34" charset="0"/>
            </a:endParaRPr>
          </a:p>
          <a:p>
            <a:pPr fontAlgn="base"/>
            <a:r>
              <a:rPr lang="en-GB" sz="2800" b="0" i="0" u="sng" dirty="0">
                <a:effectLst/>
                <a:latin typeface="Calibri" panose="020F0502020204030204" pitchFamily="34" charset="0"/>
                <a:ea typeface="Calibri" panose="020F0502020204030204" pitchFamily="34" charset="0"/>
                <a:cs typeface="Calibri" panose="020F0502020204030204" pitchFamily="34" charset="0"/>
              </a:rPr>
              <a:t>Online safety &amp; awareness</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The importance of being respectful online</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Online risks</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How to critically evaluate relationships and information online</a:t>
            </a:r>
          </a:p>
          <a:p>
            <a:pPr marL="285750" indent="-285750" fontAlgn="base">
              <a:buFont typeface="Arial" panose="020B0604020202020204" pitchFamily="34" charset="0"/>
              <a:buChar char="•"/>
            </a:pPr>
            <a:endParaRPr lang="en-GB" sz="2800" dirty="0">
              <a:latin typeface="Calibri" panose="020F0502020204030204" pitchFamily="34" charset="0"/>
              <a:ea typeface="Calibri" panose="020F0502020204030204" pitchFamily="34" charset="0"/>
              <a:cs typeface="Calibri" panose="020F0502020204030204" pitchFamily="34" charset="0"/>
            </a:endParaRPr>
          </a:p>
          <a:p>
            <a:pPr fontAlgn="base"/>
            <a:r>
              <a:rPr lang="en-GB" sz="2800" u="sng" dirty="0">
                <a:latin typeface="Calibri" panose="020F0502020204030204" pitchFamily="34" charset="0"/>
                <a:ea typeface="Calibri" panose="020F0502020204030204" pitchFamily="34" charset="0"/>
                <a:cs typeface="Calibri" panose="020F0502020204030204" pitchFamily="34" charset="0"/>
              </a:rPr>
              <a:t>Caring friendships</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The characteristics of healthy friendships</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Conflict resolution skills</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How to get support with friendships</a:t>
            </a:r>
          </a:p>
          <a:p>
            <a:pPr marL="285750" indent="-285750" fontAlgn="base">
              <a:buFont typeface="Arial" panose="020B0604020202020204" pitchFamily="34" charset="0"/>
              <a:buChar char="•"/>
            </a:pPr>
            <a:endParaRPr lang="en-GB" sz="2800" dirty="0">
              <a:latin typeface="Lato-Regular"/>
            </a:endParaRPr>
          </a:p>
          <a:p>
            <a:pPr marL="285750" indent="-285750" fontAlgn="base">
              <a:buFont typeface="Arial" panose="020B0604020202020204" pitchFamily="34" charset="0"/>
              <a:buChar char="•"/>
            </a:pPr>
            <a:endParaRPr lang="en-GB" b="0" i="0" dirty="0">
              <a:effectLst/>
              <a:latin typeface="Lato-Regular"/>
            </a:endParaRPr>
          </a:p>
        </p:txBody>
      </p:sp>
    </p:spTree>
    <p:extLst>
      <p:ext uri="{BB962C8B-B14F-4D97-AF65-F5344CB8AC3E}">
        <p14:creationId xmlns:p14="http://schemas.microsoft.com/office/powerpoint/2010/main" val="3638252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3BE2BC-318F-4301-B885-D5F41E840265}"/>
              </a:ext>
            </a:extLst>
          </p:cNvPr>
          <p:cNvSpPr/>
          <p:nvPr/>
        </p:nvSpPr>
        <p:spPr>
          <a:xfrm>
            <a:off x="342900" y="520184"/>
            <a:ext cx="11544300" cy="5109091"/>
          </a:xfrm>
          <a:prstGeom prst="rect">
            <a:avLst/>
          </a:prstGeom>
        </p:spPr>
        <p:txBody>
          <a:bodyPr wrap="square">
            <a:spAutoFit/>
          </a:bodyPr>
          <a:lstStyle/>
          <a:p>
            <a:pPr algn="ctr" fontAlgn="base"/>
            <a:r>
              <a:rPr lang="en-GB" sz="2800" b="1" dirty="0">
                <a:latin typeface="Calibri" panose="020F0502020204030204" pitchFamily="34" charset="0"/>
                <a:ea typeface="Calibri" panose="020F0502020204030204" pitchFamily="34" charset="0"/>
                <a:cs typeface="Calibri" panose="020F0502020204030204" pitchFamily="34" charset="0"/>
              </a:rPr>
              <a:t>Statutory Relationship Education covers:</a:t>
            </a:r>
          </a:p>
          <a:p>
            <a:pPr fontAlgn="base"/>
            <a:r>
              <a:rPr lang="en-GB" sz="2800" u="sng" dirty="0">
                <a:latin typeface="Calibri" panose="020F0502020204030204" pitchFamily="34" charset="0"/>
                <a:ea typeface="Calibri" panose="020F0502020204030204" pitchFamily="34" charset="0"/>
                <a:cs typeface="Calibri" panose="020F0502020204030204" pitchFamily="34" charset="0"/>
              </a:rPr>
              <a:t>Being safe</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Inappropriate or unsafe contact</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Recognising who to trust </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How to report abuse</a:t>
            </a:r>
          </a:p>
          <a:p>
            <a:pPr algn="ctr" fontAlgn="base"/>
            <a:endParaRPr lang="en-GB" sz="2800" b="1" dirty="0">
              <a:latin typeface="Calibri" panose="020F0502020204030204" pitchFamily="34" charset="0"/>
              <a:ea typeface="Calibri" panose="020F0502020204030204" pitchFamily="34" charset="0"/>
              <a:cs typeface="Calibri" panose="020F0502020204030204" pitchFamily="34" charset="0"/>
            </a:endParaRPr>
          </a:p>
          <a:p>
            <a:pPr fontAlgn="base"/>
            <a:r>
              <a:rPr lang="en-GB" sz="2800" u="sng" dirty="0">
                <a:latin typeface="Calibri" panose="020F0502020204030204" pitchFamily="34" charset="0"/>
                <a:ea typeface="Calibri" panose="020F0502020204030204" pitchFamily="34" charset="0"/>
                <a:cs typeface="Calibri" panose="020F0502020204030204" pitchFamily="34" charset="0"/>
              </a:rPr>
              <a:t>Respectful kind relationships</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Setting, asserting and respecting healthy boundaries</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That should expect to be treated with respect and treat others with respect</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To recognise bullying behaviours</a:t>
            </a:r>
          </a:p>
          <a:p>
            <a:pPr marL="457200" indent="-457200" fontAlgn="base">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Respecting those who are different and challenging stereotypes</a:t>
            </a:r>
          </a:p>
          <a:p>
            <a:pPr marL="285750" indent="-285750" fontAlgn="base">
              <a:buFont typeface="Arial" panose="020B0604020202020204" pitchFamily="34" charset="0"/>
              <a:buChar char="•"/>
            </a:pPr>
            <a:endParaRPr lang="en-GB" dirty="0">
              <a:latin typeface="Lato-Bold"/>
            </a:endParaRPr>
          </a:p>
        </p:txBody>
      </p:sp>
    </p:spTree>
    <p:extLst>
      <p:ext uri="{BB962C8B-B14F-4D97-AF65-F5344CB8AC3E}">
        <p14:creationId xmlns:p14="http://schemas.microsoft.com/office/powerpoint/2010/main" val="15249246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55FEF3F-8533-4F55-A9AD-ED2A211DB6A3}"/>
              </a:ext>
            </a:extLst>
          </p:cNvPr>
          <p:cNvSpPr/>
          <p:nvPr/>
        </p:nvSpPr>
        <p:spPr>
          <a:xfrm>
            <a:off x="323850" y="624959"/>
            <a:ext cx="11553825" cy="6924973"/>
          </a:xfrm>
          <a:prstGeom prst="rect">
            <a:avLst/>
          </a:prstGeom>
        </p:spPr>
        <p:txBody>
          <a:bodyPr wrap="square">
            <a:spAutoFit/>
          </a:bodyPr>
          <a:lstStyle/>
          <a:p>
            <a:pPr algn="ctr" fontAlgn="base"/>
            <a:r>
              <a:rPr lang="en-GB" sz="2400" b="1" dirty="0">
                <a:latin typeface="Calibri" panose="020F0502020204030204" pitchFamily="34" charset="0"/>
                <a:ea typeface="Calibri" panose="020F0502020204030204" pitchFamily="34" charset="0"/>
                <a:cs typeface="Calibri" panose="020F0502020204030204" pitchFamily="34" charset="0"/>
              </a:rPr>
              <a:t>Statutory Health Education covers:</a:t>
            </a:r>
          </a:p>
          <a:p>
            <a:pPr fontAlgn="base"/>
            <a:r>
              <a:rPr lang="en-GB" sz="2400" u="sng" dirty="0">
                <a:latin typeface="Calibri" panose="020F0502020204030204" pitchFamily="34" charset="0"/>
                <a:ea typeface="Calibri" panose="020F0502020204030204" pitchFamily="34" charset="0"/>
                <a:cs typeface="Calibri" panose="020F0502020204030204" pitchFamily="34" charset="0"/>
              </a:rPr>
              <a:t>General wellbeing</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The benefits of physical activity and self-care</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Recognising and naming their emotions and feelings</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About change, loss and bereavement</a:t>
            </a:r>
          </a:p>
          <a:p>
            <a:pPr fontAlgn="base"/>
            <a:endParaRPr lang="en-GB" sz="2400" dirty="0">
              <a:latin typeface="Calibri" panose="020F0502020204030204" pitchFamily="34" charset="0"/>
              <a:ea typeface="Calibri" panose="020F0502020204030204" pitchFamily="34" charset="0"/>
              <a:cs typeface="Calibri" panose="020F0502020204030204" pitchFamily="34" charset="0"/>
            </a:endParaRPr>
          </a:p>
          <a:p>
            <a:pPr fontAlgn="base"/>
            <a:r>
              <a:rPr lang="en-GB" sz="2400" u="sng" dirty="0">
                <a:latin typeface="Calibri" panose="020F0502020204030204" pitchFamily="34" charset="0"/>
                <a:ea typeface="Calibri" panose="020F0502020204030204" pitchFamily="34" charset="0"/>
                <a:cs typeface="Calibri" panose="020F0502020204030204" pitchFamily="34" charset="0"/>
              </a:rPr>
              <a:t>Wellbeing online</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The benefits of limiting time online</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Financial risks online</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Age restrictions</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Online bullying</a:t>
            </a:r>
          </a:p>
          <a:p>
            <a:pPr fontAlgn="base"/>
            <a:endParaRPr lang="en-GB" sz="2400" dirty="0">
              <a:latin typeface="Calibri" panose="020F0502020204030204" pitchFamily="34" charset="0"/>
              <a:ea typeface="Calibri" panose="020F0502020204030204" pitchFamily="34" charset="0"/>
              <a:cs typeface="Calibri" panose="020F0502020204030204" pitchFamily="34" charset="0"/>
            </a:endParaRPr>
          </a:p>
          <a:p>
            <a:pPr fontAlgn="base"/>
            <a:r>
              <a:rPr lang="en-GB" sz="2400" u="sng" dirty="0">
                <a:latin typeface="Calibri" panose="020F0502020204030204" pitchFamily="34" charset="0"/>
                <a:ea typeface="Calibri" panose="020F0502020204030204" pitchFamily="34" charset="0"/>
                <a:cs typeface="Calibri" panose="020F0502020204030204" pitchFamily="34" charset="0"/>
              </a:rPr>
              <a:t>Physical health and fitness</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Mental and physical benefits of being active</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How to get support with physical health</a:t>
            </a:r>
          </a:p>
          <a:p>
            <a:pPr fontAlgn="base"/>
            <a:endParaRPr lang="en-GB" sz="2800" dirty="0">
              <a:latin typeface="Calibri" panose="020F0502020204030204" pitchFamily="34" charset="0"/>
              <a:ea typeface="Calibri" panose="020F0502020204030204" pitchFamily="34" charset="0"/>
              <a:cs typeface="Calibri" panose="020F0502020204030204" pitchFamily="34" charset="0"/>
            </a:endParaRPr>
          </a:p>
          <a:p>
            <a:pPr algn="ctr" fontAlgn="base"/>
            <a:endParaRPr lang="en-GB" sz="2800" b="1" dirty="0">
              <a:latin typeface="Calibri" panose="020F0502020204030204" pitchFamily="34" charset="0"/>
              <a:ea typeface="Calibri" panose="020F0502020204030204" pitchFamily="34" charset="0"/>
              <a:cs typeface="Calibri" panose="020F0502020204030204" pitchFamily="34" charset="0"/>
            </a:endParaRPr>
          </a:p>
          <a:p>
            <a:pPr algn="ctr" fontAlgn="base"/>
            <a:endParaRPr lang="en-GB" sz="28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14506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283FAF-FD74-4C68-B367-1A207FA02255}"/>
              </a:ext>
            </a:extLst>
          </p:cNvPr>
          <p:cNvSpPr/>
          <p:nvPr/>
        </p:nvSpPr>
        <p:spPr>
          <a:xfrm>
            <a:off x="523875" y="500360"/>
            <a:ext cx="11401425" cy="6555641"/>
          </a:xfrm>
          <a:prstGeom prst="rect">
            <a:avLst/>
          </a:prstGeom>
        </p:spPr>
        <p:txBody>
          <a:bodyPr wrap="square">
            <a:spAutoFit/>
          </a:bodyPr>
          <a:lstStyle/>
          <a:p>
            <a:pPr algn="ctr" fontAlgn="base"/>
            <a:r>
              <a:rPr lang="en-GB" sz="2400" b="1" dirty="0">
                <a:latin typeface="Calibri" panose="020F0502020204030204" pitchFamily="34" charset="0"/>
                <a:ea typeface="Calibri" panose="020F0502020204030204" pitchFamily="34" charset="0"/>
                <a:cs typeface="Calibri" panose="020F0502020204030204" pitchFamily="34" charset="0"/>
              </a:rPr>
              <a:t>Statutory Health Education covers:</a:t>
            </a:r>
          </a:p>
          <a:p>
            <a:pPr fontAlgn="base"/>
            <a:r>
              <a:rPr lang="en-GB" sz="2400" u="sng" dirty="0">
                <a:latin typeface="Calibri" panose="020F0502020204030204" pitchFamily="34" charset="0"/>
                <a:ea typeface="Calibri" panose="020F0502020204030204" pitchFamily="34" charset="0"/>
                <a:cs typeface="Calibri" panose="020F0502020204030204" pitchFamily="34" charset="0"/>
              </a:rPr>
              <a:t>Healthy eating</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What constitutes a healthy diet</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Building a healthy relationship with food</a:t>
            </a:r>
          </a:p>
          <a:p>
            <a:pPr fontAlgn="base">
              <a:buFont typeface="Arial" panose="020B0604020202020204" pitchFamily="34" charset="0"/>
              <a:buChar char="•"/>
            </a:pPr>
            <a:endParaRPr lang="en-GB" sz="2400" b="0" i="0" dirty="0">
              <a:effectLst/>
              <a:latin typeface="Calibri" panose="020F0502020204030204" pitchFamily="34" charset="0"/>
              <a:ea typeface="Calibri" panose="020F0502020204030204" pitchFamily="34" charset="0"/>
              <a:cs typeface="Calibri" panose="020F0502020204030204" pitchFamily="34" charset="0"/>
            </a:endParaRPr>
          </a:p>
          <a:p>
            <a:pPr fontAlgn="base"/>
            <a:r>
              <a:rPr lang="en-GB" sz="2400" u="sng" dirty="0">
                <a:latin typeface="Calibri" panose="020F0502020204030204" pitchFamily="34" charset="0"/>
                <a:ea typeface="Calibri" panose="020F0502020204030204" pitchFamily="34" charset="0"/>
                <a:cs typeface="Calibri" panose="020F0502020204030204" pitchFamily="34" charset="0"/>
              </a:rPr>
              <a:t>Drugs, alcohol, tobacco and vaping</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Facts around legal and illegal substances and risks</a:t>
            </a:r>
          </a:p>
          <a:p>
            <a:pPr fontAlgn="base"/>
            <a:endParaRPr lang="en-GB" sz="2400" dirty="0">
              <a:latin typeface="Calibri" panose="020F0502020204030204" pitchFamily="34" charset="0"/>
              <a:ea typeface="Calibri" panose="020F0502020204030204" pitchFamily="34" charset="0"/>
              <a:cs typeface="Calibri" panose="020F0502020204030204" pitchFamily="34" charset="0"/>
            </a:endParaRPr>
          </a:p>
          <a:p>
            <a:pPr fontAlgn="base"/>
            <a:r>
              <a:rPr lang="en-GB" sz="2400" u="sng" dirty="0">
                <a:latin typeface="Calibri" panose="020F0502020204030204" pitchFamily="34" charset="0"/>
                <a:ea typeface="Calibri" panose="020F0502020204030204" pitchFamily="34" charset="0"/>
                <a:cs typeface="Calibri" panose="020F0502020204030204" pitchFamily="34" charset="0"/>
              </a:rPr>
              <a:t>Health protection and prevention</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Sun safety.</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Good sleep and hygiene habits</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Facts related to vaccination</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Recognising symptoms of poor health</a:t>
            </a:r>
          </a:p>
          <a:p>
            <a:pPr fontAlgn="base"/>
            <a:endParaRPr lang="en-GB" sz="2400" dirty="0">
              <a:latin typeface="Calibri" panose="020F0502020204030204" pitchFamily="34" charset="0"/>
              <a:ea typeface="Calibri" panose="020F0502020204030204" pitchFamily="34" charset="0"/>
              <a:cs typeface="Calibri" panose="020F0502020204030204" pitchFamily="34" charset="0"/>
            </a:endParaRPr>
          </a:p>
          <a:p>
            <a:pPr fontAlgn="base"/>
            <a:r>
              <a:rPr lang="en-GB" sz="2400" u="sng" dirty="0">
                <a:latin typeface="Calibri" panose="020F0502020204030204" pitchFamily="34" charset="0"/>
                <a:ea typeface="Calibri" panose="020F0502020204030204" pitchFamily="34" charset="0"/>
                <a:cs typeface="Calibri" panose="020F0502020204030204" pitchFamily="34" charset="0"/>
              </a:rPr>
              <a:t>Personal safety</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Hazards in and outside the home including road, rail, water safety</a:t>
            </a:r>
          </a:p>
          <a:p>
            <a:pPr fontAlgn="base"/>
            <a:endParaRPr lang="en-GB" dirty="0">
              <a:latin typeface="Calibri" panose="020F0502020204030204" pitchFamily="34" charset="0"/>
              <a:ea typeface="Calibri" panose="020F0502020204030204" pitchFamily="34" charset="0"/>
              <a:cs typeface="Calibri" panose="020F0502020204030204" pitchFamily="34" charset="0"/>
            </a:endParaRPr>
          </a:p>
          <a:p>
            <a:pPr fontAlgn="base">
              <a:buFont typeface="Arial" panose="020B0604020202020204" pitchFamily="34" charset="0"/>
              <a:buChar char="•"/>
            </a:pPr>
            <a:endParaRPr lang="en-GB" b="0" i="0" dirty="0">
              <a:solidFill>
                <a:srgbClr val="000000"/>
              </a:solidFill>
              <a:effectLst/>
              <a:latin typeface="Lato-Regular"/>
            </a:endParaRPr>
          </a:p>
        </p:txBody>
      </p:sp>
    </p:spTree>
    <p:extLst>
      <p:ext uri="{BB962C8B-B14F-4D97-AF65-F5344CB8AC3E}">
        <p14:creationId xmlns:p14="http://schemas.microsoft.com/office/powerpoint/2010/main" val="33292579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DD9365-F92A-4314-AFC7-4A6A21EF8AC5}"/>
              </a:ext>
            </a:extLst>
          </p:cNvPr>
          <p:cNvSpPr/>
          <p:nvPr/>
        </p:nvSpPr>
        <p:spPr>
          <a:xfrm>
            <a:off x="542925" y="528935"/>
            <a:ext cx="11277600" cy="3693319"/>
          </a:xfrm>
          <a:prstGeom prst="rect">
            <a:avLst/>
          </a:prstGeom>
        </p:spPr>
        <p:txBody>
          <a:bodyPr wrap="square">
            <a:spAutoFit/>
          </a:bodyPr>
          <a:lstStyle/>
          <a:p>
            <a:pPr algn="ctr" fontAlgn="base"/>
            <a:r>
              <a:rPr lang="en-GB" sz="2400" b="1" dirty="0">
                <a:latin typeface="Calibri" panose="020F0502020204030204" pitchFamily="34" charset="0"/>
                <a:ea typeface="Calibri" panose="020F0502020204030204" pitchFamily="34" charset="0"/>
                <a:cs typeface="Calibri" panose="020F0502020204030204" pitchFamily="34" charset="0"/>
              </a:rPr>
              <a:t>Statutory Health Education covers:</a:t>
            </a:r>
          </a:p>
          <a:p>
            <a:pPr fontAlgn="base"/>
            <a:r>
              <a:rPr lang="en-GB" sz="2400" u="sng" dirty="0">
                <a:latin typeface="Calibri" panose="020F0502020204030204" pitchFamily="34" charset="0"/>
                <a:ea typeface="Calibri" panose="020F0502020204030204" pitchFamily="34" charset="0"/>
                <a:cs typeface="Calibri" panose="020F0502020204030204" pitchFamily="34" charset="0"/>
              </a:rPr>
              <a:t>Basic first aid</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Dealing with basic injuries</a:t>
            </a:r>
          </a:p>
          <a:p>
            <a:pPr marL="342900" indent="-342900">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Calling the emergency services</a:t>
            </a:r>
          </a:p>
          <a:p>
            <a:endParaRPr lang="en-GB" sz="2400" dirty="0">
              <a:latin typeface="Calibri" panose="020F0502020204030204" pitchFamily="34" charset="0"/>
              <a:ea typeface="Calibri" panose="020F0502020204030204" pitchFamily="34" charset="0"/>
              <a:cs typeface="Calibri" panose="020F0502020204030204" pitchFamily="34" charset="0"/>
            </a:endParaRPr>
          </a:p>
          <a:p>
            <a:pPr fontAlgn="base"/>
            <a:r>
              <a:rPr lang="en-GB" sz="2400" u="sng" dirty="0">
                <a:latin typeface="Calibri" panose="020F0502020204030204" pitchFamily="34" charset="0"/>
                <a:ea typeface="Calibri" panose="020F0502020204030204" pitchFamily="34" charset="0"/>
                <a:cs typeface="Calibri" panose="020F0502020204030204" pitchFamily="34" charset="0"/>
              </a:rPr>
              <a:t>Developing bodies</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Changes during puberty</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Naming private body parts</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Menstrual cycle</a:t>
            </a:r>
          </a:p>
          <a:p>
            <a:endParaRPr lang="en-GB"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92619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9E4E561-C23D-4C48-95E9-742C484DE63F}"/>
              </a:ext>
            </a:extLst>
          </p:cNvPr>
          <p:cNvSpPr/>
          <p:nvPr/>
        </p:nvSpPr>
        <p:spPr>
          <a:xfrm>
            <a:off x="714375" y="551587"/>
            <a:ext cx="11296650" cy="2677656"/>
          </a:xfrm>
          <a:prstGeom prst="rect">
            <a:avLst/>
          </a:prstGeom>
        </p:spPr>
        <p:txBody>
          <a:bodyPr wrap="square">
            <a:spAutoFit/>
          </a:bodyPr>
          <a:lstStyle/>
          <a:p>
            <a:pPr algn="ctr" fontAlgn="base"/>
            <a:r>
              <a:rPr lang="en-GB" sz="2400" b="1" dirty="0">
                <a:latin typeface="Calibri" panose="020F0502020204030204" pitchFamily="34" charset="0"/>
                <a:ea typeface="Calibri" panose="020F0502020204030204" pitchFamily="34" charset="0"/>
                <a:cs typeface="Calibri" panose="020F0502020204030204" pitchFamily="34" charset="0"/>
              </a:rPr>
              <a:t>Statutory Science Education covers: </a:t>
            </a:r>
          </a:p>
          <a:p>
            <a:pPr fontAlgn="base"/>
            <a:r>
              <a:rPr lang="en-GB" sz="2400" u="sng" dirty="0">
                <a:latin typeface="Calibri" panose="020F0502020204030204" pitchFamily="34" charset="0"/>
                <a:ea typeface="Calibri" panose="020F0502020204030204" pitchFamily="34" charset="0"/>
                <a:cs typeface="Calibri" panose="020F0502020204030204" pitchFamily="34" charset="0"/>
              </a:rPr>
              <a:t>Animals, including humans (Y5)</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Stages of growth and development in humans (including changes during puberty)</a:t>
            </a:r>
          </a:p>
          <a:p>
            <a:pPr fontAlgn="base"/>
            <a:endParaRPr lang="en-GB" sz="2400" dirty="0">
              <a:latin typeface="Calibri" panose="020F0502020204030204" pitchFamily="34" charset="0"/>
              <a:ea typeface="Calibri" panose="020F0502020204030204" pitchFamily="34" charset="0"/>
              <a:cs typeface="Calibri" panose="020F0502020204030204" pitchFamily="34" charset="0"/>
            </a:endParaRPr>
          </a:p>
          <a:p>
            <a:pPr fontAlgn="base"/>
            <a:r>
              <a:rPr lang="en-GB" sz="2400" u="sng" dirty="0">
                <a:latin typeface="Calibri" panose="020F0502020204030204" pitchFamily="34" charset="0"/>
                <a:ea typeface="Calibri" panose="020F0502020204030204" pitchFamily="34" charset="0"/>
                <a:cs typeface="Calibri" panose="020F0502020204030204" pitchFamily="34" charset="0"/>
              </a:rPr>
              <a:t>Living things and their habitats (Y5)</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Find out about different forms of reproduction in some plants and animals (including sexual reproduction)</a:t>
            </a:r>
            <a:endParaRPr lang="en-GB" sz="2400" b="0" i="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92146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65B492-A034-4320-998F-1904301D0A22}"/>
              </a:ext>
            </a:extLst>
          </p:cNvPr>
          <p:cNvSpPr/>
          <p:nvPr/>
        </p:nvSpPr>
        <p:spPr>
          <a:xfrm>
            <a:off x="500062" y="625465"/>
            <a:ext cx="11253788" cy="4524315"/>
          </a:xfrm>
          <a:prstGeom prst="rect">
            <a:avLst/>
          </a:prstGeom>
        </p:spPr>
        <p:txBody>
          <a:bodyPr wrap="square">
            <a:spAutoFit/>
          </a:bodyPr>
          <a:lstStyle/>
          <a:p>
            <a:pPr algn="ctr" fontAlgn="base"/>
            <a:r>
              <a:rPr lang="en-GB" sz="2400" b="1" dirty="0">
                <a:latin typeface="Calibri" panose="020F0502020204030204" pitchFamily="34" charset="0"/>
                <a:ea typeface="Calibri" panose="020F0502020204030204" pitchFamily="34" charset="0"/>
                <a:cs typeface="Calibri" panose="020F0502020204030204" pitchFamily="34" charset="0"/>
              </a:rPr>
              <a:t>Non-statutory sex education</a:t>
            </a:r>
          </a:p>
          <a:p>
            <a:pPr fontAlgn="base"/>
            <a:r>
              <a:rPr lang="en-GB" sz="2400" dirty="0">
                <a:latin typeface="Calibri" panose="020F0502020204030204" pitchFamily="34" charset="0"/>
                <a:ea typeface="Calibri" panose="020F0502020204030204" pitchFamily="34" charset="0"/>
                <a:cs typeface="Calibri" panose="020F0502020204030204" pitchFamily="34" charset="0"/>
              </a:rPr>
              <a:t>Primary schools can choose whether to teach additional sex education and many do. Parents and carers can withdraw their child from these lessons if they wish.</a:t>
            </a:r>
          </a:p>
          <a:p>
            <a:pPr fontAlgn="base"/>
            <a:endParaRPr lang="en-GB" sz="2400" dirty="0">
              <a:latin typeface="Calibri" panose="020F0502020204030204" pitchFamily="34" charset="0"/>
              <a:ea typeface="Calibri" panose="020F0502020204030204" pitchFamily="34" charset="0"/>
              <a:cs typeface="Calibri" panose="020F0502020204030204" pitchFamily="34" charset="0"/>
            </a:endParaRPr>
          </a:p>
          <a:p>
            <a:pPr fontAlgn="base"/>
            <a:r>
              <a:rPr lang="en-GB" sz="2400" b="1" dirty="0">
                <a:latin typeface="Calibri" panose="020F0502020204030204" pitchFamily="34" charset="0"/>
                <a:ea typeface="Calibri" panose="020F0502020204030204" pitchFamily="34" charset="0"/>
                <a:cs typeface="Calibri" panose="020F0502020204030204" pitchFamily="34" charset="0"/>
              </a:rPr>
              <a:t>Sex Education (Y6)</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Reproductive organs and their functions</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Conception, including sexual intercourse and IVF </a:t>
            </a:r>
            <a:r>
              <a:rPr lang="en-GB" sz="2400" b="1" dirty="0">
                <a:latin typeface="Calibri" panose="020F0502020204030204" pitchFamily="34" charset="0"/>
                <a:ea typeface="Calibri" panose="020F0502020204030204" pitchFamily="34" charset="0"/>
                <a:cs typeface="Calibri" panose="020F0502020204030204" pitchFamily="34" charset="0"/>
              </a:rPr>
              <a:t>(Lesson 2 video we do not show all 50secs </a:t>
            </a:r>
            <a:r>
              <a:rPr lang="en-GB" sz="2400" b="1">
                <a:latin typeface="Calibri" panose="020F0502020204030204" pitchFamily="34" charset="0"/>
                <a:ea typeface="Calibri" panose="020F0502020204030204" pitchFamily="34" charset="0"/>
                <a:cs typeface="Calibri" panose="020F0502020204030204" pitchFamily="34" charset="0"/>
              </a:rPr>
              <a:t>– 59secs not shown)</a:t>
            </a:r>
            <a:endParaRPr lang="en-GB" sz="2400" b="1" dirty="0">
              <a:latin typeface="Calibri" panose="020F0502020204030204" pitchFamily="34" charset="0"/>
              <a:ea typeface="Calibri" panose="020F0502020204030204" pitchFamily="34" charset="0"/>
              <a:cs typeface="Calibri" panose="020F0502020204030204" pitchFamily="34" charset="0"/>
            </a:endParaRP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Pregnancy, birth and how babies develop</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Different routes to parenthood and the responsibilities of caring for a baby</a:t>
            </a:r>
          </a:p>
          <a:p>
            <a:br>
              <a:rPr lang="en-GB" sz="2400" dirty="0">
                <a:latin typeface="Calibri" panose="020F0502020204030204" pitchFamily="34" charset="0"/>
                <a:ea typeface="Calibri" panose="020F0502020204030204" pitchFamily="34" charset="0"/>
                <a:cs typeface="Calibri" panose="020F0502020204030204" pitchFamily="34" charset="0"/>
              </a:rPr>
            </a:br>
            <a:endParaRPr lang="en-GB"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672393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6E6F86F-DF10-410E-A613-9DBA0E93310C}"/>
              </a:ext>
            </a:extLst>
          </p:cNvPr>
          <p:cNvSpPr/>
          <p:nvPr/>
        </p:nvSpPr>
        <p:spPr>
          <a:xfrm>
            <a:off x="500062" y="624691"/>
            <a:ext cx="11191875" cy="5632311"/>
          </a:xfrm>
          <a:prstGeom prst="rect">
            <a:avLst/>
          </a:prstGeom>
        </p:spPr>
        <p:txBody>
          <a:bodyPr wrap="square">
            <a:spAutoFit/>
          </a:bodyPr>
          <a:lstStyle/>
          <a:p>
            <a:pPr algn="ctr" fontAlgn="base"/>
            <a:r>
              <a:rPr lang="en-GB" sz="2400" b="1" dirty="0">
                <a:latin typeface="Calibri" panose="020F0502020204030204" pitchFamily="34" charset="0"/>
                <a:ea typeface="Calibri" panose="020F0502020204030204" pitchFamily="34" charset="0"/>
                <a:cs typeface="Calibri" panose="020F0502020204030204" pitchFamily="34" charset="0"/>
              </a:rPr>
              <a:t>Age-appropriate learning</a:t>
            </a:r>
          </a:p>
          <a:p>
            <a:pPr algn="ctr" fontAlgn="base"/>
            <a:endParaRPr lang="en-GB" sz="2400" b="1" dirty="0">
              <a:latin typeface="Calibri" panose="020F0502020204030204" pitchFamily="34" charset="0"/>
              <a:ea typeface="Calibri" panose="020F0502020204030204" pitchFamily="34" charset="0"/>
              <a:cs typeface="Calibri" panose="020F0502020204030204" pitchFamily="34" charset="0"/>
            </a:endParaRPr>
          </a:p>
          <a:p>
            <a:pPr fontAlgn="base"/>
            <a:r>
              <a:rPr lang="en-GB" sz="2400" dirty="0">
                <a:latin typeface="Calibri" panose="020F0502020204030204" pitchFamily="34" charset="0"/>
                <a:ea typeface="Calibri" panose="020F0502020204030204" pitchFamily="34" charset="0"/>
                <a:cs typeface="Calibri" panose="020F0502020204030204" pitchFamily="34" charset="0"/>
              </a:rPr>
              <a:t>Pupils return to the same areas of learning as they progress through the school, building on their previous understanding. </a:t>
            </a:r>
          </a:p>
          <a:p>
            <a:pPr fontAlgn="base"/>
            <a:endParaRPr lang="en-GB" sz="2400" dirty="0">
              <a:latin typeface="Calibri" panose="020F0502020204030204" pitchFamily="34" charset="0"/>
              <a:ea typeface="Calibri" panose="020F0502020204030204" pitchFamily="34" charset="0"/>
              <a:cs typeface="Calibri" panose="020F0502020204030204" pitchFamily="34" charset="0"/>
            </a:endParaRPr>
          </a:p>
          <a:p>
            <a:pPr algn="ctr" fontAlgn="base"/>
            <a:r>
              <a:rPr lang="en-GB" sz="2400" b="1" dirty="0">
                <a:latin typeface="Calibri" panose="020F0502020204030204" pitchFamily="34" charset="0"/>
                <a:ea typeface="Calibri" panose="020F0502020204030204" pitchFamily="34" charset="0"/>
                <a:cs typeface="Calibri" panose="020F0502020204030204" pitchFamily="34" charset="0"/>
              </a:rPr>
              <a:t>My healthy self</a:t>
            </a:r>
          </a:p>
          <a:p>
            <a:pPr algn="ctr" fontAlgn="base"/>
            <a:r>
              <a:rPr lang="en-GB" sz="2400" b="1" dirty="0">
                <a:latin typeface="Calibri" panose="020F0502020204030204" pitchFamily="34" charset="0"/>
                <a:ea typeface="Calibri" panose="020F0502020204030204" pitchFamily="34" charset="0"/>
                <a:cs typeface="Calibri" panose="020F0502020204030204" pitchFamily="34" charset="0"/>
              </a:rPr>
              <a:t>Connecting with others</a:t>
            </a:r>
          </a:p>
          <a:p>
            <a:pPr algn="ctr" fontAlgn="base"/>
            <a:r>
              <a:rPr lang="en-GB" sz="2400" b="1" dirty="0">
                <a:latin typeface="Calibri" panose="020F0502020204030204" pitchFamily="34" charset="0"/>
                <a:ea typeface="Calibri" panose="020F0502020204030204" pitchFamily="34" charset="0"/>
                <a:cs typeface="Calibri" panose="020F0502020204030204" pitchFamily="34" charset="0"/>
              </a:rPr>
              <a:t>The online world</a:t>
            </a:r>
          </a:p>
          <a:p>
            <a:pPr algn="ctr" fontAlgn="base"/>
            <a:r>
              <a:rPr lang="en-GB" sz="2400" b="1" dirty="0">
                <a:latin typeface="Calibri" panose="020F0502020204030204" pitchFamily="34" charset="0"/>
                <a:ea typeface="Calibri" panose="020F0502020204030204" pitchFamily="34" charset="0"/>
                <a:cs typeface="Calibri" panose="020F0502020204030204" pitchFamily="34" charset="0"/>
              </a:rPr>
              <a:t>Citizenship</a:t>
            </a:r>
          </a:p>
          <a:p>
            <a:pPr algn="ctr" fontAlgn="base"/>
            <a:r>
              <a:rPr lang="en-GB" sz="2400" b="1" dirty="0">
                <a:latin typeface="Calibri" panose="020F0502020204030204" pitchFamily="34" charset="0"/>
                <a:ea typeface="Calibri" panose="020F0502020204030204" pitchFamily="34" charset="0"/>
                <a:cs typeface="Calibri" panose="020F0502020204030204" pitchFamily="34" charset="0"/>
              </a:rPr>
              <a:t>Health protection</a:t>
            </a:r>
          </a:p>
          <a:p>
            <a:pPr algn="ctr" fontAlgn="base"/>
            <a:r>
              <a:rPr lang="en-GB" sz="2400" b="1" dirty="0">
                <a:latin typeface="Calibri" panose="020F0502020204030204" pitchFamily="34" charset="0"/>
                <a:ea typeface="Calibri" panose="020F0502020204030204" pitchFamily="34" charset="0"/>
                <a:cs typeface="Calibri" panose="020F0502020204030204" pitchFamily="34" charset="0"/>
              </a:rPr>
              <a:t>Staying safe</a:t>
            </a:r>
          </a:p>
          <a:p>
            <a:pPr algn="ctr" fontAlgn="base"/>
            <a:r>
              <a:rPr lang="en-GB" sz="2400" b="1" dirty="0">
                <a:latin typeface="Calibri" panose="020F0502020204030204" pitchFamily="34" charset="0"/>
                <a:ea typeface="Calibri" panose="020F0502020204030204" pitchFamily="34" charset="0"/>
                <a:cs typeface="Calibri" panose="020F0502020204030204" pitchFamily="34" charset="0"/>
              </a:rPr>
              <a:t>Growing up</a:t>
            </a:r>
          </a:p>
          <a:p>
            <a:pPr algn="ctr" fontAlgn="base"/>
            <a:endParaRPr lang="en-GB" sz="2400" dirty="0">
              <a:latin typeface="Calibri" panose="020F0502020204030204" pitchFamily="34" charset="0"/>
              <a:ea typeface="Calibri" panose="020F0502020204030204" pitchFamily="34" charset="0"/>
              <a:cs typeface="Calibri" panose="020F0502020204030204" pitchFamily="34" charset="0"/>
            </a:endParaRPr>
          </a:p>
          <a:p>
            <a:pPr fontAlgn="base"/>
            <a:r>
              <a:rPr lang="en-GB" sz="2400" dirty="0">
                <a:latin typeface="Calibri" panose="020F0502020204030204" pitchFamily="34" charset="0"/>
                <a:ea typeface="Calibri" panose="020F0502020204030204" pitchFamily="34" charset="0"/>
                <a:cs typeface="Calibri" panose="020F0502020204030204" pitchFamily="34" charset="0"/>
              </a:rPr>
              <a:t>This supports long-term retention and ensures pupils build age-appropriate knowledge and skills as they revisit these areas over time.</a:t>
            </a:r>
            <a:endParaRPr lang="en-GB" sz="2400" b="0" i="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430982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EEA6FFB-DBE3-44F8-B0BF-F87C60B98434}"/>
              </a:ext>
            </a:extLst>
          </p:cNvPr>
          <p:cNvSpPr/>
          <p:nvPr/>
        </p:nvSpPr>
        <p:spPr>
          <a:xfrm>
            <a:off x="409575" y="653534"/>
            <a:ext cx="11372850" cy="7017306"/>
          </a:xfrm>
          <a:prstGeom prst="rect">
            <a:avLst/>
          </a:prstGeom>
        </p:spPr>
        <p:txBody>
          <a:bodyPr wrap="square">
            <a:spAutoFit/>
          </a:bodyPr>
          <a:lstStyle/>
          <a:p>
            <a:pPr algn="ctr"/>
            <a:r>
              <a:rPr lang="en-GB" sz="2400" dirty="0">
                <a:solidFill>
                  <a:srgbClr val="364659"/>
                </a:solidFill>
                <a:latin typeface="Calibri" panose="020F0502020204030204" pitchFamily="34" charset="0"/>
                <a:ea typeface="Calibri" panose="020F0502020204030204" pitchFamily="34" charset="0"/>
                <a:cs typeface="Calibri" panose="020F0502020204030204" pitchFamily="34" charset="0"/>
              </a:rPr>
              <a:t> </a:t>
            </a:r>
            <a:r>
              <a:rPr lang="en-GB" sz="2400" b="1" dirty="0">
                <a:latin typeface="Calibri" panose="020F0502020204030204" pitchFamily="34" charset="0"/>
                <a:ea typeface="Calibri" panose="020F0502020204030204" pitchFamily="34" charset="0"/>
                <a:cs typeface="Calibri" panose="020F0502020204030204" pitchFamily="34" charset="0"/>
              </a:rPr>
              <a:t>Safe and sensitive RSHE teaching</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Pupils have different life experiences and circumstances</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Pupils come with different starting points and prior knowledge about topics covered</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Pupils grow, develop and mature at different rates</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Some learning is taught before pupils need it, so they are prepared</a:t>
            </a:r>
          </a:p>
          <a:p>
            <a:pPr marL="342900" indent="-342900">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Lessons help children feel informed and supported</a:t>
            </a:r>
          </a:p>
          <a:p>
            <a:endParaRPr lang="en-GB" sz="2400" dirty="0">
              <a:latin typeface="Calibri" panose="020F0502020204030204" pitchFamily="34" charset="0"/>
              <a:ea typeface="Calibri" panose="020F0502020204030204" pitchFamily="34" charset="0"/>
              <a:cs typeface="Calibri" panose="020F0502020204030204" pitchFamily="34" charset="0"/>
            </a:endParaRP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Protective and preventative topics are taught in a calm, age-appropriate way that helps pupils feel informed and reassured, without causing unnecessary worry, for example pupils learn about personal boundaries as the steeping stones to learn about consent in KS3 and beyond.</a:t>
            </a:r>
          </a:p>
          <a:p>
            <a:pPr fontAlgn="base"/>
            <a:endParaRPr lang="en-GB" sz="2400" dirty="0">
              <a:latin typeface="Calibri" panose="020F0502020204030204" pitchFamily="34" charset="0"/>
              <a:ea typeface="Calibri" panose="020F0502020204030204" pitchFamily="34" charset="0"/>
              <a:cs typeface="Calibri" panose="020F0502020204030204" pitchFamily="34" charset="0"/>
            </a:endParaRPr>
          </a:p>
          <a:p>
            <a:pPr marL="342900" indent="-342900" fontAlgn="base">
              <a:buFont typeface="Arial" panose="020B0604020202020204" pitchFamily="34" charset="0"/>
              <a:buChar char="•"/>
            </a:pPr>
            <a:r>
              <a:rPr lang="en-GB" sz="2400" b="1" dirty="0">
                <a:latin typeface="Calibri" panose="020F0502020204030204" pitchFamily="34" charset="0"/>
                <a:ea typeface="Calibri" panose="020F0502020204030204" pitchFamily="34" charset="0"/>
                <a:cs typeface="Calibri" panose="020F0502020204030204" pitchFamily="34" charset="0"/>
              </a:rPr>
              <a:t>Pupils are not asked to share personal experiences or talk about their own families or homes.</a:t>
            </a:r>
          </a:p>
          <a:p>
            <a:pPr marL="342900" indent="-342900" fontAlgn="base">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Scientific vocabulary is used when talking about our bodies. Other vocabulary choices have been checked with specialists (e.g. nutritionists).</a:t>
            </a:r>
          </a:p>
          <a:p>
            <a:pPr fontAlgn="base"/>
            <a:endParaRPr lang="en-GB" sz="2400" b="1" dirty="0">
              <a:latin typeface="Calibri" panose="020F0502020204030204" pitchFamily="34" charset="0"/>
              <a:ea typeface="Calibri" panose="020F0502020204030204" pitchFamily="34" charset="0"/>
              <a:cs typeface="Calibri" panose="020F0502020204030204" pitchFamily="34" charset="0"/>
            </a:endParaRPr>
          </a:p>
          <a:p>
            <a:endParaRPr lang="en-GB" sz="2400"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16543633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F0CBD8F-546B-45FD-AC78-55FB54CE1686}"/>
              </a:ext>
            </a:extLst>
          </p:cNvPr>
          <p:cNvSpPr/>
          <p:nvPr/>
        </p:nvSpPr>
        <p:spPr>
          <a:xfrm>
            <a:off x="657225" y="645289"/>
            <a:ext cx="11268075" cy="5509200"/>
          </a:xfrm>
          <a:prstGeom prst="rect">
            <a:avLst/>
          </a:prstGeom>
        </p:spPr>
        <p:txBody>
          <a:bodyPr wrap="square">
            <a:spAutoFit/>
          </a:bodyPr>
          <a:lstStyle/>
          <a:p>
            <a:pPr algn="ctr" fontAlgn="base"/>
            <a:r>
              <a:rPr lang="en-GB" sz="3200" b="1" dirty="0">
                <a:latin typeface="Calibri" panose="020F0502020204030204" pitchFamily="34" charset="0"/>
                <a:ea typeface="Calibri" panose="020F0502020204030204" pitchFamily="34" charset="0"/>
                <a:cs typeface="Calibri" panose="020F0502020204030204" pitchFamily="34" charset="0"/>
              </a:rPr>
              <a:t>RSHE options for parents or carers</a:t>
            </a:r>
          </a:p>
          <a:p>
            <a:pPr algn="ctr" fontAlgn="base"/>
            <a:endParaRPr lang="en-GB" sz="3200" b="1" dirty="0">
              <a:latin typeface="Calibri" panose="020F0502020204030204" pitchFamily="34" charset="0"/>
              <a:ea typeface="Calibri" panose="020F0502020204030204" pitchFamily="34" charset="0"/>
              <a:cs typeface="Calibri" panose="020F0502020204030204" pitchFamily="34" charset="0"/>
            </a:endParaRPr>
          </a:p>
          <a:p>
            <a:pPr fontAlgn="base"/>
            <a:r>
              <a:rPr lang="en-GB" sz="3200" dirty="0">
                <a:latin typeface="Calibri" panose="020F0502020204030204" pitchFamily="34" charset="0"/>
                <a:ea typeface="Calibri" panose="020F0502020204030204" pitchFamily="34" charset="0"/>
                <a:cs typeface="Calibri" panose="020F0502020204030204" pitchFamily="34" charset="0"/>
              </a:rPr>
              <a:t>You have the right to:</a:t>
            </a: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View the school’s RSHE policy on the website</a:t>
            </a: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Ask to see RSHE lesson materials in advance</a:t>
            </a: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Request to withdraw your child from non-statutory sex education lessons</a:t>
            </a:r>
          </a:p>
          <a:p>
            <a:pPr marL="457200" indent="-457200" fontAlgn="base">
              <a:buFont typeface="Arial" panose="020B0604020202020204" pitchFamily="34" charset="0"/>
              <a:buChar char="•"/>
            </a:pPr>
            <a:r>
              <a:rPr lang="en-GB" sz="3200" dirty="0">
                <a:latin typeface="Calibri" panose="020F0502020204030204" pitchFamily="34" charset="0"/>
                <a:ea typeface="Calibri" panose="020F0502020204030204" pitchFamily="34" charset="0"/>
                <a:cs typeface="Calibri" panose="020F0502020204030204" pitchFamily="34" charset="0"/>
              </a:rPr>
              <a:t>You cannot withdraw your child from statutory Relationships Education, Health Education or science learning, including puberty content. Schools are required by law to teach this content. </a:t>
            </a:r>
            <a:endParaRPr lang="en-GB" sz="3200" b="0" i="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959205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56</TotalTime>
  <Words>804</Words>
  <Application>Microsoft Office PowerPoint</Application>
  <PresentationFormat>Widescreen</PresentationFormat>
  <Paragraphs>132</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Century Gothic</vt:lpstr>
      <vt:lpstr>Lato-Bold</vt:lpstr>
      <vt:lpstr>Lato-Regular</vt:lpstr>
      <vt:lpstr>Wingdings 3</vt:lpstr>
      <vt:lpstr>Ion</vt:lpstr>
      <vt:lpstr>  RSHE at Stickland’s Kapow Scheme of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Marie Stone</dc:creator>
  <cp:lastModifiedBy>Marie Stone</cp:lastModifiedBy>
  <cp:revision>9</cp:revision>
  <dcterms:created xsi:type="dcterms:W3CDTF">2026-08-30T18:03:05Z</dcterms:created>
  <dcterms:modified xsi:type="dcterms:W3CDTF">2026-08-30T19:06:46Z</dcterms:modified>
</cp:coreProperties>
</file>